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sldIdLst>
    <p:sldId id="266" r:id="rId5"/>
    <p:sldId id="270" r:id="rId6"/>
    <p:sldId id="271" r:id="rId7"/>
    <p:sldId id="272" r:id="rId8"/>
    <p:sldId id="273" r:id="rId9"/>
    <p:sldId id="274" r:id="rId10"/>
    <p:sldId id="27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15086-06BC-4F78-B508-4E1F94CCB86B}" type="datetimeFigureOut">
              <a:rPr lang="en-US" smtClean="0"/>
              <a:t>12/29/2021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4AFE6-52F8-436F-9DAC-607E2BE5A9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A85BB-8327-437A-900F-6A3DB7A5ABC9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3878A-9A6C-446F-AE2D-FA0E8037C59B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C5687-D9F1-45E2-A621-A964456C9C51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D98-6779-42E9-AA36-C6D6C2CA339B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14117-4E55-454A-B008-5B316A3C4A1E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5336-EDD6-4B11-BDCB-D9716D9D0CAD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B30B-3EA6-4689-8E7C-D798375DFD60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E6C6-E680-4C09-9A82-6D6D4A458B45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7BBFA-E374-465F-B18D-F6CE71921593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FA0BC-E7BB-4D55-8710-E8474A66771E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A1C5-682A-4617-9A91-5759A79A935B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D0D0-99D2-4A10-AC62-6E2E6CF7A9EE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7DEDF-EB2B-4F7F-B2DF-97C28C8FCBC9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80351-56D7-412F-9F2E-17819DF3B01D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068B-C601-4124-944A-AED7D3FD7517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F7A73-7818-460B-8F62-87CD8A1DAD1A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8665-A302-4073-9097-DCE6BA8A5D14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8D89FA6-8D64-42DE-8A02-4A6662349BFD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7094" y="1481667"/>
            <a:ext cx="9451461" cy="1648496"/>
          </a:xfrm>
        </p:spPr>
        <p:txBody>
          <a:bodyPr>
            <a:normAutofit/>
          </a:bodyPr>
          <a:lstStyle/>
          <a:p>
            <a:pPr algn="ctr"/>
            <a:r>
              <a:rPr lang="en-ID" dirty="0"/>
              <a:t>MODEL PROSES AGILE </a:t>
            </a:r>
            <a:br>
              <a:rPr lang="id-ID" dirty="0"/>
            </a:br>
            <a:r>
              <a:rPr lang="en-ID" dirty="0"/>
              <a:t>TEST DRIVEN DEVELOPMENT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012D5-B732-49FA-8D2C-A5C52B364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86332" y="3429000"/>
            <a:ext cx="7219336" cy="2469524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id-ID" dirty="0">
                <a:solidFill>
                  <a:schemeClr val="tx1"/>
                </a:solidFill>
              </a:rPr>
              <a:t>KELOMPOK 6</a:t>
            </a:r>
          </a:p>
          <a:p>
            <a:pPr algn="ctr">
              <a:lnSpc>
                <a:spcPct val="160000"/>
              </a:lnSpc>
            </a:pPr>
            <a:r>
              <a:rPr lang="en-ID" dirty="0">
                <a:solidFill>
                  <a:schemeClr val="tx1"/>
                </a:solidFill>
              </a:rPr>
              <a:t>5200411332 - </a:t>
            </a:r>
            <a:r>
              <a:rPr lang="en-ID" dirty="0" err="1">
                <a:solidFill>
                  <a:schemeClr val="tx1"/>
                </a:solidFill>
              </a:rPr>
              <a:t>Dwi</a:t>
            </a:r>
            <a:r>
              <a:rPr lang="en-ID" dirty="0">
                <a:solidFill>
                  <a:schemeClr val="tx1"/>
                </a:solidFill>
              </a:rPr>
              <a:t> Muhammad </a:t>
            </a:r>
            <a:r>
              <a:rPr lang="en-ID" dirty="0" err="1">
                <a:solidFill>
                  <a:schemeClr val="tx1"/>
                </a:solidFill>
              </a:rPr>
              <a:t>Faza</a:t>
            </a:r>
            <a:endParaRPr lang="id-ID" dirty="0">
              <a:solidFill>
                <a:schemeClr val="tx1"/>
              </a:solidFill>
            </a:endParaRPr>
          </a:p>
          <a:p>
            <a:pPr algn="ctr">
              <a:lnSpc>
                <a:spcPct val="160000"/>
              </a:lnSpc>
            </a:pPr>
            <a:r>
              <a:rPr lang="en-ID" dirty="0">
                <a:solidFill>
                  <a:schemeClr val="tx1"/>
                </a:solidFill>
              </a:rPr>
              <a:t>5200411409 - </a:t>
            </a:r>
            <a:r>
              <a:rPr lang="en-ID" dirty="0" err="1">
                <a:solidFill>
                  <a:schemeClr val="tx1"/>
                </a:solidFill>
              </a:rPr>
              <a:t>Pramudea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Yohano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Firmansyah</a:t>
            </a:r>
            <a:endParaRPr lang="id-ID" dirty="0">
              <a:solidFill>
                <a:schemeClr val="tx1"/>
              </a:solidFill>
            </a:endParaRPr>
          </a:p>
          <a:p>
            <a:pPr algn="ctr">
              <a:lnSpc>
                <a:spcPct val="160000"/>
              </a:lnSpc>
            </a:pPr>
            <a:r>
              <a:rPr lang="en-ID" dirty="0">
                <a:solidFill>
                  <a:schemeClr val="tx1"/>
                </a:solidFill>
              </a:rPr>
              <a:t>5200411416 - Muhammad Ilham </a:t>
            </a:r>
            <a:r>
              <a:rPr lang="en-ID" dirty="0" err="1">
                <a:solidFill>
                  <a:schemeClr val="tx1"/>
                </a:solidFill>
              </a:rPr>
              <a:t>Triwibowo</a:t>
            </a:r>
            <a:endParaRPr lang="id-ID" dirty="0">
              <a:solidFill>
                <a:schemeClr val="tx1"/>
              </a:solidFill>
            </a:endParaRPr>
          </a:p>
          <a:p>
            <a:pPr algn="ctr">
              <a:lnSpc>
                <a:spcPct val="160000"/>
              </a:lnSpc>
            </a:pPr>
            <a:r>
              <a:rPr lang="en-ID" dirty="0">
                <a:solidFill>
                  <a:schemeClr val="tx1"/>
                </a:solidFill>
              </a:rPr>
              <a:t>5200411417 - Rusli </a:t>
            </a:r>
            <a:r>
              <a:rPr lang="en-ID" dirty="0" err="1">
                <a:solidFill>
                  <a:schemeClr val="tx1"/>
                </a:solidFill>
              </a:rPr>
              <a:t>Pramono</a:t>
            </a:r>
            <a:r>
              <a:rPr lang="en-ID" dirty="0">
                <a:solidFill>
                  <a:schemeClr val="tx1"/>
                </a:solidFill>
              </a:rPr>
              <a:t> </a:t>
            </a:r>
            <a:endParaRPr lang="id-ID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7310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81" y="1518990"/>
            <a:ext cx="9618888" cy="2099973"/>
          </a:xfrm>
        </p:spPr>
        <p:txBody>
          <a:bodyPr>
            <a:normAutofit/>
          </a:bodyPr>
          <a:lstStyle/>
          <a:p>
            <a:pPr marL="0" indent="0" algn="just">
              <a:buSzPct val="70000"/>
              <a:buNone/>
            </a:pPr>
            <a:r>
              <a:rPr lang="en-ID" b="1" dirty="0">
                <a:solidFill>
                  <a:schemeClr val="tx1"/>
                </a:solidFill>
              </a:rPr>
              <a:t>Test Driven Development (TDD) </a:t>
            </a:r>
            <a:r>
              <a:rPr lang="en-ID" b="1" dirty="0" err="1">
                <a:solidFill>
                  <a:schemeClr val="tx1"/>
                </a:solidFill>
              </a:rPr>
              <a:t>adalah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skema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pengembangan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perangkat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lunak</a:t>
            </a:r>
            <a:r>
              <a:rPr lang="en-ID" b="1" dirty="0">
                <a:solidFill>
                  <a:schemeClr val="tx1"/>
                </a:solidFill>
              </a:rPr>
              <a:t> / </a:t>
            </a:r>
            <a:r>
              <a:rPr lang="en-ID" b="1" dirty="0" err="1">
                <a:solidFill>
                  <a:schemeClr val="tx1"/>
                </a:solidFill>
              </a:rPr>
              <a:t>aplikasi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dengan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melakukan</a:t>
            </a:r>
            <a:r>
              <a:rPr lang="en-ID" b="1" u="sng" dirty="0">
                <a:solidFill>
                  <a:schemeClr val="tx1"/>
                </a:solidFill>
              </a:rPr>
              <a:t> unit test </a:t>
            </a:r>
            <a:r>
              <a:rPr lang="en-ID" b="1" u="sng" dirty="0" err="1">
                <a:solidFill>
                  <a:schemeClr val="tx1"/>
                </a:solidFill>
              </a:rPr>
              <a:t>terlebih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dahulu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sebelum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melakukan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pemrograman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lebih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lanjut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atau</a:t>
            </a:r>
            <a:r>
              <a:rPr lang="en-ID" b="1" dirty="0">
                <a:solidFill>
                  <a:schemeClr val="tx1"/>
                </a:solidFill>
              </a:rPr>
              <a:t> production. </a:t>
            </a:r>
            <a:r>
              <a:rPr lang="en-ID" b="1" dirty="0" err="1">
                <a:solidFill>
                  <a:schemeClr val="tx1"/>
                </a:solidFill>
              </a:rPr>
              <a:t>Metode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pengembangan</a:t>
            </a:r>
            <a:r>
              <a:rPr lang="en-ID" b="1" dirty="0">
                <a:solidFill>
                  <a:schemeClr val="tx1"/>
                </a:solidFill>
              </a:rPr>
              <a:t> yang “</a:t>
            </a:r>
            <a:r>
              <a:rPr lang="en-ID" b="1" dirty="0" err="1">
                <a:solidFill>
                  <a:schemeClr val="tx1"/>
                </a:solidFill>
              </a:rPr>
              <a:t>dilandasi</a:t>
            </a:r>
            <a:r>
              <a:rPr lang="en-ID" b="1" dirty="0">
                <a:solidFill>
                  <a:schemeClr val="tx1"/>
                </a:solidFill>
              </a:rPr>
              <a:t>” proses </a:t>
            </a:r>
            <a:r>
              <a:rPr lang="en-ID" b="1" dirty="0" err="1">
                <a:solidFill>
                  <a:schemeClr val="tx1"/>
                </a:solidFill>
              </a:rPr>
              <a:t>pengujian</a:t>
            </a:r>
            <a:r>
              <a:rPr lang="en-ID" b="1" dirty="0">
                <a:solidFill>
                  <a:schemeClr val="tx1"/>
                </a:solidFill>
              </a:rPr>
              <a:t>.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81" y="353213"/>
            <a:ext cx="8534400" cy="1507067"/>
          </a:xfrm>
        </p:spPr>
        <p:txBody>
          <a:bodyPr>
            <a:normAutofit/>
          </a:bodyPr>
          <a:lstStyle/>
          <a:p>
            <a:r>
              <a:rPr lang="id-ID" dirty="0"/>
              <a:t>PENGERTIAN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588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81" y="1339403"/>
            <a:ext cx="11293140" cy="2420751"/>
          </a:xfrm>
        </p:spPr>
        <p:txBody>
          <a:bodyPr>
            <a:normAutofit/>
          </a:bodyPr>
          <a:lstStyle/>
          <a:p>
            <a:pPr marL="0" indent="0" algn="just">
              <a:buSzPct val="70000"/>
              <a:buNone/>
            </a:pPr>
            <a:r>
              <a:rPr lang="en-ID" b="1" u="sng" dirty="0" err="1">
                <a:solidFill>
                  <a:schemeClr val="tx1"/>
                </a:solidFill>
              </a:rPr>
              <a:t>Konsep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sederhana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dari</a:t>
            </a:r>
            <a:r>
              <a:rPr lang="en-ID" b="1" dirty="0">
                <a:solidFill>
                  <a:schemeClr val="tx1"/>
                </a:solidFill>
              </a:rPr>
              <a:t> Test Driven Development </a:t>
            </a:r>
            <a:r>
              <a:rPr lang="en-ID" b="1" dirty="0" err="1">
                <a:solidFill>
                  <a:schemeClr val="tx1"/>
                </a:solidFill>
              </a:rPr>
              <a:t>adalah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merancang</a:t>
            </a:r>
            <a:r>
              <a:rPr lang="en-ID" b="1" dirty="0">
                <a:solidFill>
                  <a:schemeClr val="tx1"/>
                </a:solidFill>
              </a:rPr>
              <a:t> dan </a:t>
            </a:r>
            <a:r>
              <a:rPr lang="en-ID" b="1" dirty="0" err="1">
                <a:solidFill>
                  <a:schemeClr val="tx1"/>
                </a:solidFill>
              </a:rPr>
              <a:t>menjalankan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tes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sebelum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kode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baru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ditulis</a:t>
            </a:r>
            <a:r>
              <a:rPr lang="en-ID" b="1" dirty="0">
                <a:solidFill>
                  <a:schemeClr val="tx1"/>
                </a:solidFill>
              </a:rPr>
              <a:t>. </a:t>
            </a:r>
            <a:r>
              <a:rPr lang="en-ID" b="1" dirty="0" err="1">
                <a:solidFill>
                  <a:schemeClr val="tx1"/>
                </a:solidFill>
              </a:rPr>
              <a:t>Ini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mencegah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penulisan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kode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duplikat</a:t>
            </a:r>
            <a:r>
              <a:rPr lang="en-ID" b="1" dirty="0">
                <a:solidFill>
                  <a:schemeClr val="tx1"/>
                </a:solidFill>
              </a:rPr>
              <a:t>. </a:t>
            </a:r>
            <a:r>
              <a:rPr lang="en-ID" b="1" dirty="0" err="1">
                <a:solidFill>
                  <a:schemeClr val="tx1"/>
                </a:solidFill>
              </a:rPr>
              <a:t>Ini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karena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hanya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jumlah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kode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terkecil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dirty="0">
                <a:solidFill>
                  <a:schemeClr val="tx1"/>
                </a:solidFill>
              </a:rPr>
              <a:t>yang </a:t>
            </a:r>
            <a:r>
              <a:rPr lang="en-ID" b="1" dirty="0" err="1">
                <a:solidFill>
                  <a:schemeClr val="tx1"/>
                </a:solidFill>
              </a:rPr>
              <a:t>ditulis</a:t>
            </a:r>
            <a:r>
              <a:rPr lang="en-ID" b="1" dirty="0">
                <a:solidFill>
                  <a:schemeClr val="tx1"/>
                </a:solidFill>
              </a:rPr>
              <a:t>, yang </a:t>
            </a:r>
            <a:r>
              <a:rPr lang="en-ID" b="1" u="sng" dirty="0" err="1">
                <a:solidFill>
                  <a:schemeClr val="tx1"/>
                </a:solidFill>
              </a:rPr>
              <a:t>cukup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untuk</a:t>
            </a:r>
            <a:r>
              <a:rPr lang="en-ID" b="1" u="sng" dirty="0">
                <a:solidFill>
                  <a:schemeClr val="tx1"/>
                </a:solidFill>
              </a:rPr>
              <a:t> lulus </a:t>
            </a:r>
            <a:r>
              <a:rPr lang="en-ID" b="1" u="sng" dirty="0" err="1">
                <a:solidFill>
                  <a:schemeClr val="tx1"/>
                </a:solidFill>
              </a:rPr>
              <a:t>tes</a:t>
            </a:r>
            <a:r>
              <a:rPr lang="en-ID" b="1" dirty="0">
                <a:solidFill>
                  <a:schemeClr val="tx1"/>
                </a:solidFill>
              </a:rPr>
              <a:t>. Jika </a:t>
            </a:r>
            <a:r>
              <a:rPr lang="en-ID" b="1" dirty="0" err="1">
                <a:solidFill>
                  <a:schemeClr val="tx1"/>
                </a:solidFill>
              </a:rPr>
              <a:t>pengujian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kecil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berhasil</a:t>
            </a:r>
            <a:r>
              <a:rPr lang="en-ID" b="1" dirty="0">
                <a:solidFill>
                  <a:schemeClr val="tx1"/>
                </a:solidFill>
              </a:rPr>
              <a:t>, proses </a:t>
            </a:r>
            <a:r>
              <a:rPr lang="en-ID" b="1" u="sng" dirty="0" err="1">
                <a:solidFill>
                  <a:schemeClr val="tx1"/>
                </a:solidFill>
              </a:rPr>
              <a:t>pengujian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berjalan</a:t>
            </a:r>
            <a:r>
              <a:rPr lang="en-ID" b="1" u="sng" dirty="0">
                <a:solidFill>
                  <a:schemeClr val="tx1"/>
                </a:solidFill>
              </a:rPr>
              <a:t> pada </a:t>
            </a:r>
            <a:r>
              <a:rPr lang="en-ID" b="1" u="sng" dirty="0" err="1">
                <a:solidFill>
                  <a:schemeClr val="tx1"/>
                </a:solidFill>
              </a:rPr>
              <a:t>pesan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kesalahan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berikut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dirty="0">
                <a:solidFill>
                  <a:schemeClr val="tx1"/>
                </a:solidFill>
              </a:rPr>
              <a:t>yang </a:t>
            </a:r>
            <a:r>
              <a:rPr lang="en-ID" b="1" dirty="0" err="1">
                <a:solidFill>
                  <a:schemeClr val="tx1"/>
                </a:solidFill>
              </a:rPr>
              <a:t>kode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harus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ditulis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lagi</a:t>
            </a:r>
            <a:r>
              <a:rPr lang="en-ID" b="1" dirty="0">
                <a:solidFill>
                  <a:schemeClr val="tx1"/>
                </a:solidFill>
              </a:rPr>
              <a:t>. </a:t>
            </a:r>
            <a:r>
              <a:rPr lang="en-ID" b="1" dirty="0" err="1">
                <a:solidFill>
                  <a:schemeClr val="tx1"/>
                </a:solidFill>
              </a:rPr>
              <a:t>Siklus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ini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berlanjut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hingga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pengujian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selesai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tanpa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kesalahan</a:t>
            </a:r>
            <a:r>
              <a:rPr lang="en-ID" b="1" dirty="0">
                <a:solidFill>
                  <a:schemeClr val="tx1"/>
                </a:solidFill>
              </a:rPr>
              <a:t>.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81" y="353213"/>
            <a:ext cx="8534400" cy="1507067"/>
          </a:xfrm>
        </p:spPr>
        <p:txBody>
          <a:bodyPr>
            <a:normAutofit/>
          </a:bodyPr>
          <a:lstStyle/>
          <a:p>
            <a:r>
              <a:rPr lang="id-ID" dirty="0"/>
              <a:t>KONSEP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9631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EE5F4CB-F1AB-4232-9DCF-7543AE5F52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04041" y="1471858"/>
            <a:ext cx="3504341" cy="514700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81" y="353213"/>
            <a:ext cx="8534400" cy="1507067"/>
          </a:xfrm>
        </p:spPr>
        <p:txBody>
          <a:bodyPr>
            <a:normAutofit/>
          </a:bodyPr>
          <a:lstStyle/>
          <a:p>
            <a:r>
              <a:rPr lang="id-ID" dirty="0"/>
              <a:t>ALUR PROSES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81227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81" y="1313645"/>
            <a:ext cx="10610560" cy="5191141"/>
          </a:xfrm>
        </p:spPr>
        <p:txBody>
          <a:bodyPr>
            <a:normAutofit/>
          </a:bodyPr>
          <a:lstStyle/>
          <a:p>
            <a:pPr algn="just">
              <a:buSzPct val="70000"/>
              <a:buFont typeface="Wingdings" panose="05000000000000000000" pitchFamily="2" charset="2"/>
              <a:buChar char="Ø"/>
            </a:pPr>
            <a:r>
              <a:rPr lang="en-ID" b="1" dirty="0">
                <a:solidFill>
                  <a:schemeClr val="tx1"/>
                </a:solidFill>
              </a:rPr>
              <a:t>Simplicity </a:t>
            </a:r>
            <a:r>
              <a:rPr lang="en-ID" b="1" dirty="0" err="1">
                <a:solidFill>
                  <a:schemeClr val="tx1"/>
                </a:solidFill>
              </a:rPr>
              <a:t>artinya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bahwa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kode</a:t>
            </a:r>
            <a:r>
              <a:rPr lang="en-ID" b="1" u="sng" dirty="0">
                <a:solidFill>
                  <a:schemeClr val="tx1"/>
                </a:solidFill>
              </a:rPr>
              <a:t> program </a:t>
            </a:r>
            <a:r>
              <a:rPr lang="en-ID" b="1" dirty="0">
                <a:solidFill>
                  <a:schemeClr val="tx1"/>
                </a:solidFill>
              </a:rPr>
              <a:t>yang </a:t>
            </a:r>
            <a:r>
              <a:rPr lang="en-ID" b="1" dirty="0" err="1">
                <a:solidFill>
                  <a:schemeClr val="tx1"/>
                </a:solidFill>
              </a:rPr>
              <a:t>dibuat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harus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sederhana</a:t>
            </a:r>
            <a:r>
              <a:rPr lang="id-ID" b="1" u="sng" dirty="0">
                <a:solidFill>
                  <a:schemeClr val="tx1"/>
                </a:solidFill>
              </a:rPr>
              <a:t>.</a:t>
            </a:r>
          </a:p>
          <a:p>
            <a:pPr algn="just">
              <a:buSzPct val="70000"/>
              <a:buFont typeface="Wingdings" panose="05000000000000000000" pitchFamily="2" charset="2"/>
              <a:buChar char="Ø"/>
            </a:pPr>
            <a:r>
              <a:rPr lang="en-ID" b="1" dirty="0">
                <a:solidFill>
                  <a:schemeClr val="tx1"/>
                </a:solidFill>
              </a:rPr>
              <a:t>Readability </a:t>
            </a:r>
            <a:r>
              <a:rPr lang="en-ID" b="1" dirty="0" err="1">
                <a:solidFill>
                  <a:schemeClr val="tx1"/>
                </a:solidFill>
              </a:rPr>
              <a:t>artinya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bahwa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kode</a:t>
            </a:r>
            <a:r>
              <a:rPr lang="en-ID" b="1" u="sng" dirty="0">
                <a:solidFill>
                  <a:schemeClr val="tx1"/>
                </a:solidFill>
              </a:rPr>
              <a:t> program</a:t>
            </a:r>
            <a:r>
              <a:rPr lang="en-ID" b="1" dirty="0">
                <a:solidFill>
                  <a:schemeClr val="tx1"/>
                </a:solidFill>
              </a:rPr>
              <a:t> yang </a:t>
            </a:r>
            <a:r>
              <a:rPr lang="en-ID" b="1" dirty="0" err="1">
                <a:solidFill>
                  <a:schemeClr val="tx1"/>
                </a:solidFill>
              </a:rPr>
              <a:t>dibuat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dapat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dibaca</a:t>
            </a:r>
            <a:r>
              <a:rPr lang="en-ID" b="1" u="sng" dirty="0">
                <a:solidFill>
                  <a:schemeClr val="tx1"/>
                </a:solidFill>
              </a:rPr>
              <a:t> dan </a:t>
            </a:r>
            <a:r>
              <a:rPr lang="en-ID" b="1" u="sng" dirty="0" err="1">
                <a:solidFill>
                  <a:schemeClr val="tx1"/>
                </a:solidFill>
              </a:rPr>
              <a:t>dimengerti</a:t>
            </a:r>
            <a:r>
              <a:rPr lang="en-ID" b="1" u="sng" dirty="0">
                <a:solidFill>
                  <a:schemeClr val="tx1"/>
                </a:solidFill>
              </a:rPr>
              <a:t> orang lain </a:t>
            </a:r>
            <a:r>
              <a:rPr lang="en-ID" b="1" dirty="0">
                <a:solidFill>
                  <a:schemeClr val="tx1"/>
                </a:solidFill>
              </a:rPr>
              <a:t>yang </a:t>
            </a:r>
            <a:r>
              <a:rPr lang="en-ID" b="1" dirty="0" err="1">
                <a:solidFill>
                  <a:schemeClr val="tx1"/>
                </a:solidFill>
              </a:rPr>
              <a:t>membaca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kode</a:t>
            </a:r>
            <a:r>
              <a:rPr lang="en-ID" b="1" dirty="0">
                <a:solidFill>
                  <a:schemeClr val="tx1"/>
                </a:solidFill>
              </a:rPr>
              <a:t> program </a:t>
            </a:r>
            <a:r>
              <a:rPr lang="en-ID" b="1" dirty="0" err="1">
                <a:solidFill>
                  <a:schemeClr val="tx1"/>
                </a:solidFill>
              </a:rPr>
              <a:t>tersebut</a:t>
            </a:r>
            <a:r>
              <a:rPr lang="id-ID" b="1" dirty="0">
                <a:solidFill>
                  <a:schemeClr val="tx1"/>
                </a:solidFill>
              </a:rPr>
              <a:t>.</a:t>
            </a:r>
          </a:p>
          <a:p>
            <a:pPr algn="just">
              <a:buSzPct val="70000"/>
              <a:buFont typeface="Wingdings" panose="05000000000000000000" pitchFamily="2" charset="2"/>
              <a:buChar char="Ø"/>
            </a:pPr>
            <a:r>
              <a:rPr lang="en-ID" b="1" dirty="0">
                <a:solidFill>
                  <a:schemeClr val="tx1"/>
                </a:solidFill>
              </a:rPr>
              <a:t>Modularity </a:t>
            </a:r>
            <a:r>
              <a:rPr lang="en-ID" b="1" dirty="0" err="1">
                <a:solidFill>
                  <a:schemeClr val="tx1"/>
                </a:solidFill>
              </a:rPr>
              <a:t>artinya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kode</a:t>
            </a:r>
            <a:r>
              <a:rPr lang="en-ID" b="1" dirty="0">
                <a:solidFill>
                  <a:schemeClr val="tx1"/>
                </a:solidFill>
              </a:rPr>
              <a:t> program </a:t>
            </a:r>
            <a:r>
              <a:rPr lang="en-ID" b="1" dirty="0" err="1">
                <a:solidFill>
                  <a:schemeClr val="tx1"/>
                </a:solidFill>
              </a:rPr>
              <a:t>ditulis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dengan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membagi-baginya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ke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dalam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bentuk</a:t>
            </a:r>
            <a:r>
              <a:rPr lang="en-ID" b="1" u="sng" dirty="0">
                <a:solidFill>
                  <a:schemeClr val="tx1"/>
                </a:solidFill>
              </a:rPr>
              <a:t> yang </a:t>
            </a:r>
            <a:r>
              <a:rPr lang="en-ID" b="1" u="sng" dirty="0" err="1">
                <a:solidFill>
                  <a:schemeClr val="tx1"/>
                </a:solidFill>
              </a:rPr>
              <a:t>lebih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kecil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sehingga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tidak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menggabungkan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semua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kode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dalam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satu</a:t>
            </a:r>
            <a:r>
              <a:rPr lang="en-ID" b="1" dirty="0">
                <a:solidFill>
                  <a:schemeClr val="tx1"/>
                </a:solidFill>
              </a:rPr>
              <a:t> page.</a:t>
            </a:r>
            <a:endParaRPr lang="id-ID" b="1" dirty="0">
              <a:solidFill>
                <a:schemeClr val="tx1"/>
              </a:solidFill>
            </a:endParaRPr>
          </a:p>
          <a:p>
            <a:pPr algn="just">
              <a:buSzPct val="70000"/>
              <a:buFont typeface="Wingdings" panose="05000000000000000000" pitchFamily="2" charset="2"/>
              <a:buChar char="Ø"/>
            </a:pPr>
            <a:r>
              <a:rPr lang="en-ID" b="1" dirty="0">
                <a:solidFill>
                  <a:schemeClr val="tx1"/>
                </a:solidFill>
              </a:rPr>
              <a:t>Design </a:t>
            </a:r>
            <a:r>
              <a:rPr lang="en-ID" b="1" dirty="0" err="1">
                <a:solidFill>
                  <a:schemeClr val="tx1"/>
                </a:solidFill>
              </a:rPr>
              <a:t>artinya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bahwa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tim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pembangun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harus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memikirkan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atau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membayangkan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terlebih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dahulu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kode</a:t>
            </a:r>
            <a:r>
              <a:rPr lang="en-ID" b="1" u="sng" dirty="0">
                <a:solidFill>
                  <a:schemeClr val="tx1"/>
                </a:solidFill>
              </a:rPr>
              <a:t> program</a:t>
            </a:r>
            <a:r>
              <a:rPr lang="en-ID" b="1" dirty="0">
                <a:solidFill>
                  <a:schemeClr val="tx1"/>
                </a:solidFill>
              </a:rPr>
              <a:t> yang </a:t>
            </a:r>
            <a:r>
              <a:rPr lang="en-ID" b="1" dirty="0" err="1">
                <a:solidFill>
                  <a:schemeClr val="tx1"/>
                </a:solidFill>
              </a:rPr>
              <a:t>akan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dibangun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sebelum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mulai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membangunnya</a:t>
            </a:r>
            <a:r>
              <a:rPr lang="en-ID" b="1" dirty="0">
                <a:solidFill>
                  <a:schemeClr val="tx1"/>
                </a:solidFill>
              </a:rPr>
              <a:t>. </a:t>
            </a:r>
            <a:endParaRPr lang="id-ID" b="1" dirty="0">
              <a:solidFill>
                <a:schemeClr val="tx1"/>
              </a:solidFill>
            </a:endParaRPr>
          </a:p>
          <a:p>
            <a:pPr algn="just">
              <a:buSzPct val="70000"/>
              <a:buFont typeface="Wingdings" panose="05000000000000000000" pitchFamily="2" charset="2"/>
              <a:buChar char="Ø"/>
            </a:pPr>
            <a:r>
              <a:rPr lang="en-ID" b="1" dirty="0">
                <a:solidFill>
                  <a:schemeClr val="tx1"/>
                </a:solidFill>
              </a:rPr>
              <a:t>Efficiency </a:t>
            </a:r>
            <a:r>
              <a:rPr lang="en-ID" b="1" dirty="0" err="1">
                <a:solidFill>
                  <a:schemeClr val="tx1"/>
                </a:solidFill>
              </a:rPr>
              <a:t>artinya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bahwa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performansi</a:t>
            </a:r>
            <a:r>
              <a:rPr lang="en-ID" b="1" dirty="0">
                <a:solidFill>
                  <a:schemeClr val="tx1"/>
                </a:solidFill>
              </a:rPr>
              <a:t> program </a:t>
            </a:r>
            <a:r>
              <a:rPr lang="en-ID" b="1" u="sng" dirty="0" err="1">
                <a:solidFill>
                  <a:schemeClr val="tx1"/>
                </a:solidFill>
              </a:rPr>
              <a:t>harus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baik</a:t>
            </a:r>
            <a:r>
              <a:rPr lang="id-ID" b="1" u="sng" dirty="0">
                <a:solidFill>
                  <a:schemeClr val="tx1"/>
                </a:solidFill>
              </a:rPr>
              <a:t>.</a:t>
            </a:r>
          </a:p>
          <a:p>
            <a:pPr algn="just">
              <a:buSzPct val="70000"/>
              <a:buFont typeface="Wingdings" panose="05000000000000000000" pitchFamily="2" charset="2"/>
              <a:buChar char="Ø"/>
            </a:pPr>
            <a:r>
              <a:rPr lang="en-ID" b="1" dirty="0">
                <a:solidFill>
                  <a:schemeClr val="tx1"/>
                </a:solidFill>
              </a:rPr>
              <a:t>Clarity </a:t>
            </a:r>
            <a:r>
              <a:rPr lang="en-ID" b="1" dirty="0" err="1">
                <a:solidFill>
                  <a:schemeClr val="tx1"/>
                </a:solidFill>
              </a:rPr>
              <a:t>artinya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kode</a:t>
            </a:r>
            <a:r>
              <a:rPr lang="en-ID" b="1" dirty="0">
                <a:solidFill>
                  <a:schemeClr val="tx1"/>
                </a:solidFill>
              </a:rPr>
              <a:t> program, </a:t>
            </a:r>
            <a:r>
              <a:rPr lang="en-ID" b="1" dirty="0" err="1">
                <a:solidFill>
                  <a:schemeClr val="tx1"/>
                </a:solidFill>
              </a:rPr>
              <a:t>desain</a:t>
            </a:r>
            <a:r>
              <a:rPr lang="en-ID" b="1" dirty="0">
                <a:solidFill>
                  <a:schemeClr val="tx1"/>
                </a:solidFill>
              </a:rPr>
              <a:t>, dan </a:t>
            </a:r>
            <a:r>
              <a:rPr lang="en-ID" b="1" dirty="0" err="1">
                <a:solidFill>
                  <a:schemeClr val="tx1"/>
                </a:solidFill>
              </a:rPr>
              <a:t>tujuan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kode</a:t>
            </a:r>
            <a:r>
              <a:rPr lang="en-ID" b="1" dirty="0">
                <a:solidFill>
                  <a:schemeClr val="tx1"/>
                </a:solidFill>
              </a:rPr>
              <a:t> program </a:t>
            </a:r>
            <a:r>
              <a:rPr lang="en-ID" b="1" dirty="0" err="1">
                <a:solidFill>
                  <a:schemeClr val="tx1"/>
                </a:solidFill>
              </a:rPr>
              <a:t>tersebut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harus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jelas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dirty="0">
                <a:solidFill>
                  <a:schemeClr val="tx1"/>
                </a:solidFill>
              </a:rPr>
              <a:t>dan </a:t>
            </a:r>
            <a:r>
              <a:rPr lang="en-ID" b="1" dirty="0" err="1">
                <a:solidFill>
                  <a:schemeClr val="tx1"/>
                </a:solidFill>
              </a:rPr>
              <a:t>benar-benar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dimengerti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apa</a:t>
            </a:r>
            <a:r>
              <a:rPr lang="en-ID" b="1" u="sng" dirty="0">
                <a:solidFill>
                  <a:schemeClr val="tx1"/>
                </a:solidFill>
              </a:rPr>
              <a:t> yang </a:t>
            </a:r>
            <a:r>
              <a:rPr lang="en-ID" b="1" u="sng" dirty="0" err="1">
                <a:solidFill>
                  <a:schemeClr val="tx1"/>
                </a:solidFill>
              </a:rPr>
              <a:t>dilakukan</a:t>
            </a:r>
            <a:r>
              <a:rPr lang="en-ID" b="1" u="sng" dirty="0">
                <a:solidFill>
                  <a:schemeClr val="tx1"/>
                </a:solidFill>
              </a:rPr>
              <a:t> pada </a:t>
            </a:r>
            <a:r>
              <a:rPr lang="en-ID" b="1" u="sng" dirty="0" err="1">
                <a:solidFill>
                  <a:schemeClr val="tx1"/>
                </a:solidFill>
              </a:rPr>
              <a:t>setiap</a:t>
            </a:r>
            <a:r>
              <a:rPr lang="en-ID" b="1" u="sng" dirty="0">
                <a:solidFill>
                  <a:schemeClr val="tx1"/>
                </a:solidFill>
              </a:rPr>
              <a:t> level.</a:t>
            </a:r>
            <a:endParaRPr lang="en-US" b="1" u="sng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81" y="353213"/>
            <a:ext cx="8534400" cy="1507067"/>
          </a:xfrm>
        </p:spPr>
        <p:txBody>
          <a:bodyPr>
            <a:normAutofit/>
          </a:bodyPr>
          <a:lstStyle/>
          <a:p>
            <a:r>
              <a:rPr lang="id-ID" dirty="0"/>
              <a:t>KELEBIHAN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47678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81" y="1511243"/>
            <a:ext cx="8534400" cy="3615267"/>
          </a:xfrm>
        </p:spPr>
        <p:txBody>
          <a:bodyPr>
            <a:normAutofit/>
          </a:bodyPr>
          <a:lstStyle/>
          <a:p>
            <a:pPr algn="just">
              <a:buSzPct val="70000"/>
              <a:buFont typeface="Wingdings" panose="05000000000000000000" pitchFamily="2" charset="2"/>
              <a:buChar char="Ø"/>
            </a:pPr>
            <a:r>
              <a:rPr lang="en-ID" b="1" u="sng" dirty="0" err="1">
                <a:solidFill>
                  <a:schemeClr val="tx1"/>
                </a:solidFill>
              </a:rPr>
              <a:t>Sulit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menentukan</a:t>
            </a:r>
            <a:r>
              <a:rPr lang="en-ID" b="1" u="sng" dirty="0">
                <a:solidFill>
                  <a:schemeClr val="tx1"/>
                </a:solidFill>
              </a:rPr>
              <a:t> unit test </a:t>
            </a:r>
            <a:r>
              <a:rPr lang="en-ID" b="1" dirty="0">
                <a:solidFill>
                  <a:schemeClr val="tx1"/>
                </a:solidFill>
              </a:rPr>
              <a:t>yang </a:t>
            </a:r>
            <a:r>
              <a:rPr lang="en-ID" b="1" dirty="0" err="1">
                <a:solidFill>
                  <a:schemeClr val="tx1"/>
                </a:solidFill>
              </a:rPr>
              <a:t>benar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dalam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sebuah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studi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kasus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karena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tidak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ada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ukura</a:t>
            </a:r>
            <a:r>
              <a:rPr lang="en-ID" b="1" dirty="0" err="1">
                <a:solidFill>
                  <a:schemeClr val="tx1"/>
                </a:solidFill>
              </a:rPr>
              <a:t>n</a:t>
            </a:r>
            <a:r>
              <a:rPr lang="en-ID" b="1" dirty="0">
                <a:solidFill>
                  <a:schemeClr val="tx1"/>
                </a:solidFill>
              </a:rPr>
              <a:t> yang </a:t>
            </a:r>
            <a:r>
              <a:rPr lang="en-ID" b="1" dirty="0" err="1">
                <a:solidFill>
                  <a:schemeClr val="tx1"/>
                </a:solidFill>
              </a:rPr>
              <a:t>menunjukkan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kebenaran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dari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suatu</a:t>
            </a:r>
            <a:r>
              <a:rPr lang="en-ID" b="1" dirty="0">
                <a:solidFill>
                  <a:schemeClr val="tx1"/>
                </a:solidFill>
              </a:rPr>
              <a:t> unit test yang </a:t>
            </a:r>
            <a:r>
              <a:rPr lang="en-ID" b="1" dirty="0" err="1">
                <a:solidFill>
                  <a:schemeClr val="tx1"/>
                </a:solidFill>
              </a:rPr>
              <a:t>dibangun</a:t>
            </a:r>
            <a:r>
              <a:rPr lang="en-ID" b="1" dirty="0">
                <a:solidFill>
                  <a:schemeClr val="tx1"/>
                </a:solidFill>
              </a:rPr>
              <a:t>.</a:t>
            </a:r>
            <a:endParaRPr lang="id-ID" b="1" dirty="0">
              <a:solidFill>
                <a:schemeClr val="tx1"/>
              </a:solidFill>
            </a:endParaRPr>
          </a:p>
          <a:p>
            <a:pPr algn="just">
              <a:buSzPct val="70000"/>
              <a:buFont typeface="Wingdings" panose="05000000000000000000" pitchFamily="2" charset="2"/>
              <a:buChar char="Ø"/>
            </a:pPr>
            <a:r>
              <a:rPr lang="en-ID" b="1" dirty="0">
                <a:solidFill>
                  <a:schemeClr val="tx1"/>
                </a:solidFill>
              </a:rPr>
              <a:t>Tim </a:t>
            </a:r>
            <a:r>
              <a:rPr lang="en-ID" b="1" dirty="0" err="1">
                <a:solidFill>
                  <a:schemeClr val="tx1"/>
                </a:solidFill>
              </a:rPr>
              <a:t>pembangun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sulit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membuat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abstraksi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dari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sebuah</a:t>
            </a:r>
            <a:r>
              <a:rPr lang="en-ID" b="1" dirty="0">
                <a:solidFill>
                  <a:schemeClr val="tx1"/>
                </a:solidFill>
              </a:rPr>
              <a:t> interface </a:t>
            </a:r>
            <a:r>
              <a:rPr lang="en-ID" b="1" dirty="0" err="1">
                <a:solidFill>
                  <a:schemeClr val="tx1"/>
                </a:solidFill>
              </a:rPr>
              <a:t>karena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tidak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ada</a:t>
            </a:r>
            <a:r>
              <a:rPr lang="en-ID" b="1" u="sng" dirty="0">
                <a:solidFill>
                  <a:schemeClr val="tx1"/>
                </a:solidFill>
              </a:rPr>
              <a:t> physical design </a:t>
            </a:r>
            <a:r>
              <a:rPr lang="en-ID" b="1" dirty="0">
                <a:solidFill>
                  <a:schemeClr val="tx1"/>
                </a:solidFill>
              </a:rPr>
              <a:t>yang </a:t>
            </a:r>
            <a:r>
              <a:rPr lang="en-ID" b="1" dirty="0" err="1">
                <a:solidFill>
                  <a:schemeClr val="tx1"/>
                </a:solidFill>
              </a:rPr>
              <a:t>dilakukan</a:t>
            </a:r>
            <a:r>
              <a:rPr lang="en-ID" b="1" dirty="0">
                <a:solidFill>
                  <a:schemeClr val="tx1"/>
                </a:solidFill>
              </a:rPr>
              <a:t> di </a:t>
            </a:r>
            <a:r>
              <a:rPr lang="en-ID" b="1" dirty="0" err="1">
                <a:solidFill>
                  <a:schemeClr val="tx1"/>
                </a:solidFill>
              </a:rPr>
              <a:t>awal</a:t>
            </a:r>
            <a:r>
              <a:rPr lang="en-ID" b="1" dirty="0">
                <a:solidFill>
                  <a:schemeClr val="tx1"/>
                </a:solidFill>
              </a:rPr>
              <a:t> proses </a:t>
            </a:r>
            <a:r>
              <a:rPr lang="en-ID" b="1" dirty="0" err="1">
                <a:solidFill>
                  <a:schemeClr val="tx1"/>
                </a:solidFill>
              </a:rPr>
              <a:t>pembangunan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aplikasi</a:t>
            </a:r>
            <a:r>
              <a:rPr lang="en-ID" b="1" dirty="0">
                <a:solidFill>
                  <a:schemeClr val="tx1"/>
                </a:solidFill>
              </a:rPr>
              <a:t>.</a:t>
            </a:r>
            <a:endParaRPr lang="id-ID" b="1" dirty="0">
              <a:solidFill>
                <a:schemeClr val="tx1"/>
              </a:solidFill>
            </a:endParaRPr>
          </a:p>
          <a:p>
            <a:pPr algn="just">
              <a:buSzPct val="70000"/>
              <a:buFont typeface="Wingdings" panose="05000000000000000000" pitchFamily="2" charset="2"/>
              <a:buChar char="Ø"/>
            </a:pPr>
            <a:r>
              <a:rPr lang="en-ID" b="1" dirty="0" err="1">
                <a:solidFill>
                  <a:schemeClr val="tx1"/>
                </a:solidFill>
              </a:rPr>
              <a:t>Dalam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pembangunan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aplikasi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dengan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metodologi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ini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dirty="0" err="1">
                <a:solidFill>
                  <a:schemeClr val="tx1"/>
                </a:solidFill>
              </a:rPr>
              <a:t>dibutuhkan</a:t>
            </a:r>
            <a:r>
              <a:rPr lang="en-ID" b="1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tim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pembangun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dirty="0">
                <a:solidFill>
                  <a:schemeClr val="tx1"/>
                </a:solidFill>
              </a:rPr>
              <a:t>yang </a:t>
            </a:r>
            <a:r>
              <a:rPr lang="en-ID" b="1" u="sng" dirty="0" err="1">
                <a:solidFill>
                  <a:schemeClr val="tx1"/>
                </a:solidFill>
              </a:rPr>
              <a:t>sudah</a:t>
            </a:r>
            <a:r>
              <a:rPr lang="en-ID" b="1" u="sng" dirty="0">
                <a:solidFill>
                  <a:schemeClr val="tx1"/>
                </a:solidFill>
              </a:rPr>
              <a:t> </a:t>
            </a:r>
            <a:r>
              <a:rPr lang="en-ID" b="1" u="sng" dirty="0" err="1">
                <a:solidFill>
                  <a:schemeClr val="tx1"/>
                </a:solidFill>
              </a:rPr>
              <a:t>berpengalaman</a:t>
            </a:r>
            <a:r>
              <a:rPr lang="id-ID" b="1" dirty="0">
                <a:solidFill>
                  <a:schemeClr val="tx1"/>
                </a:solidFill>
              </a:rPr>
              <a:t>.</a:t>
            </a:r>
          </a:p>
          <a:p>
            <a:pPr algn="just">
              <a:buSzPct val="70000"/>
              <a:buFont typeface="Wingdings" panose="05000000000000000000" pitchFamily="2" charset="2"/>
              <a:buChar char="Ø"/>
            </a:pP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81" y="353213"/>
            <a:ext cx="8534400" cy="1507067"/>
          </a:xfrm>
        </p:spPr>
        <p:txBody>
          <a:bodyPr>
            <a:normAutofit/>
          </a:bodyPr>
          <a:lstStyle/>
          <a:p>
            <a:r>
              <a:rPr lang="id-ID" dirty="0"/>
              <a:t>KEKURANGAN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57984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84296-28CD-4C74-8219-72910F0F6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2675466"/>
            <a:ext cx="8534400" cy="1507067"/>
          </a:xfrm>
        </p:spPr>
        <p:txBody>
          <a:bodyPr>
            <a:normAutofit fontScale="90000"/>
          </a:bodyPr>
          <a:lstStyle/>
          <a:p>
            <a:pPr algn="ctr"/>
            <a:r>
              <a:rPr lang="id-ID" sz="9600" cap="none" dirty="0">
                <a:ln w="0"/>
                <a:effectLst>
                  <a:reflection blurRad="6350" stA="53000" endA="300" endPos="35500" dir="5400000" sy="-90000" algn="bl" rotWithShape="0"/>
                </a:effectLst>
              </a:rPr>
              <a:t>TERIMA KASIH</a:t>
            </a:r>
            <a:endParaRPr lang="en-ID" sz="9600" cap="none" dirty="0">
              <a:ln w="0"/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986852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 design</Template>
  <TotalTime>45</TotalTime>
  <Words>297</Words>
  <Application>Microsoft Office PowerPoint</Application>
  <PresentationFormat>Widescreen</PresentationFormat>
  <Paragraphs>23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Century Gothic</vt:lpstr>
      <vt:lpstr>Wingdings</vt:lpstr>
      <vt:lpstr>Wingdings 3</vt:lpstr>
      <vt:lpstr>Slice</vt:lpstr>
      <vt:lpstr>MODEL PROSES AGILE  TEST DRIVEN DEVELOPMENT</vt:lpstr>
      <vt:lpstr>PENGERTIAN</vt:lpstr>
      <vt:lpstr>KONSEP</vt:lpstr>
      <vt:lpstr>ALUR PROSES</vt:lpstr>
      <vt:lpstr>KELEBIHAN</vt:lpstr>
      <vt:lpstr>KEKURANGAN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 PROSES AGILE  TEST DRIVEN DEVELOPMENT</dc:title>
  <dc:creator>RUSLI PRAMONO</dc:creator>
  <cp:lastModifiedBy>RUSLI PRAMONO</cp:lastModifiedBy>
  <cp:revision>6</cp:revision>
  <dcterms:created xsi:type="dcterms:W3CDTF">2021-12-29T03:39:07Z</dcterms:created>
  <dcterms:modified xsi:type="dcterms:W3CDTF">2021-12-29T04:24:44Z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